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4"/>
  </p:sldMasterIdLst>
  <p:sldIdLst>
    <p:sldId id="256" r:id="rId5"/>
    <p:sldId id="259" r:id="rId6"/>
    <p:sldId id="257" r:id="rId7"/>
    <p:sldId id="260" r:id="rId8"/>
    <p:sldId id="261" r:id="rId9"/>
    <p:sldId id="262" r:id="rId10"/>
    <p:sldId id="264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CFEBF9-D885-43A4-AFCC-AE265A5EA148}" v="4" dt="2022-07-17T02:51:07.1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4" d="100"/>
          <a:sy n="44" d="100"/>
        </p:scale>
        <p:origin x="86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Sunday, July 17,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407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Sunday, July 17,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87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Sunday, July 17,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134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Sunday, July 17,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06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Sunday, July 17,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992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Sunday, July 17,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58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Sunday, July 17,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29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Sunday, July 17,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54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Sunday, July 17,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55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Sunday, July 17,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99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Sunday, July 17,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2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Sunday, July 17, 2022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187423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01" r:id="rId4"/>
    <p:sldLayoutId id="2147483702" r:id="rId5"/>
    <p:sldLayoutId id="2147483707" r:id="rId6"/>
    <p:sldLayoutId id="2147483703" r:id="rId7"/>
    <p:sldLayoutId id="2147483704" r:id="rId8"/>
    <p:sldLayoutId id="2147483705" r:id="rId9"/>
    <p:sldLayoutId id="2147483706" r:id="rId10"/>
    <p:sldLayoutId id="2147483708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619DE0E-F039-443E-AF60-E4B6AA72D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065953-3D69-4CD4-80C3-DF10DEB4C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0"/>
            <a:ext cx="8104091" cy="6857571"/>
          </a:xfrm>
          <a:prstGeom prst="rect">
            <a:avLst/>
          </a:prstGeom>
          <a:gradFill>
            <a:gsLst>
              <a:gs pos="0">
                <a:schemeClr val="accent4">
                  <a:alpha val="80000"/>
                </a:schemeClr>
              </a:gs>
              <a:gs pos="100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B36DB5-F10D-4EDB-87E2-ECB9301FF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874250" y="627728"/>
            <a:ext cx="4355593" cy="8104092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91000">
                <a:schemeClr val="accent2">
                  <a:alpha val="43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F195D-95DC-419E-BBC1-E2B601A60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"/>
            <a:ext cx="5638801" cy="6886827"/>
          </a:xfrm>
          <a:prstGeom prst="rect">
            <a:avLst/>
          </a:prstGeom>
          <a:gradFill>
            <a:gsLst>
              <a:gs pos="49000">
                <a:schemeClr val="accent6">
                  <a:lumMod val="75000"/>
                  <a:alpha val="0"/>
                </a:schemeClr>
              </a:gs>
              <a:gs pos="99000">
                <a:schemeClr val="accent6">
                  <a:alpha val="79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5993D72-5628-4E5E-BB9F-96066414E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1609180" y="724988"/>
            <a:ext cx="5121259" cy="5458067"/>
          </a:xfrm>
          <a:prstGeom prst="ellipse">
            <a:avLst/>
          </a:pr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B8CE45-5F24-FB20-DB83-8C072B282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0151" y="2920878"/>
            <a:ext cx="6292690" cy="2992576"/>
          </a:xfrm>
        </p:spPr>
        <p:txBody>
          <a:bodyPr anchor="t"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Radiation  Therapy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61D367-74AB-3ED4-6EF1-AC9EEF7546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0151" y="1017038"/>
            <a:ext cx="5392495" cy="1248274"/>
          </a:xfrm>
        </p:spPr>
        <p:txBody>
          <a:bodyPr anchor="b">
            <a:normAutofit/>
          </a:bodyPr>
          <a:lstStyle/>
          <a:p>
            <a:pPr algn="l"/>
            <a:r>
              <a:rPr lang="en-US" sz="1400">
                <a:solidFill>
                  <a:schemeClr val="bg1"/>
                </a:solidFill>
              </a:rPr>
              <a:t>Radiation Safety</a:t>
            </a:r>
          </a:p>
          <a:p>
            <a:pPr algn="l"/>
            <a:r>
              <a:rPr lang="en-US" sz="1400">
                <a:solidFill>
                  <a:schemeClr val="bg1"/>
                </a:solidFill>
              </a:rPr>
              <a:t>PHYS307TH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30AEB9-4FC4-46FF-DC5B-080EED5332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71" r="24124" b="-1"/>
          <a:stretch/>
        </p:blipFill>
        <p:spPr>
          <a:xfrm>
            <a:off x="8104092" y="10"/>
            <a:ext cx="409985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30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49082-0CEF-FDD1-7402-6CA7B522B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9428922" cy="648959"/>
          </a:xfrm>
        </p:spPr>
        <p:txBody>
          <a:bodyPr/>
          <a:lstStyle/>
          <a:p>
            <a:r>
              <a:rPr lang="en-US" dirty="0"/>
              <a:t>Contents: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4985C-8DE0-69FA-DCE6-5915B16C2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96278"/>
            <a:ext cx="7891670" cy="3882887"/>
          </a:xfrm>
        </p:spPr>
        <p:txBody>
          <a:bodyPr>
            <a:normAutofit/>
          </a:bodyPr>
          <a:lstStyle/>
          <a:p>
            <a:r>
              <a:rPr lang="en-US" sz="2800" dirty="0"/>
              <a:t>Radiation Therapy</a:t>
            </a:r>
          </a:p>
          <a:p>
            <a:r>
              <a:rPr lang="en-US" sz="2800" dirty="0"/>
              <a:t>Goals of Radiation Therapy</a:t>
            </a:r>
          </a:p>
          <a:p>
            <a:r>
              <a:rPr lang="en-US" sz="2800" dirty="0"/>
              <a:t>Types of Radiation Therapy</a:t>
            </a:r>
          </a:p>
          <a:p>
            <a:r>
              <a:rPr lang="en-US" sz="2800" dirty="0"/>
              <a:t>Side effects of Radiation Therapy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8525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2D84D-CBB4-578E-07E3-5934B7271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366" y="384313"/>
            <a:ext cx="9263270" cy="715022"/>
          </a:xfrm>
        </p:spPr>
        <p:txBody>
          <a:bodyPr>
            <a:normAutofit/>
          </a:bodyPr>
          <a:lstStyle/>
          <a:p>
            <a:r>
              <a:rPr lang="en-US" dirty="0"/>
              <a:t>Radiation Therapy: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FB980E-F8DF-21BF-6A26-2DE18583C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365" y="1524000"/>
            <a:ext cx="9263270" cy="4234666"/>
          </a:xfrm>
        </p:spPr>
        <p:txBody>
          <a:bodyPr/>
          <a:lstStyle/>
          <a:p>
            <a:r>
              <a:rPr lang="en-US" dirty="0"/>
              <a:t>Uses high energy radiations , such as x-rays ,gamma rays , electron beams , protons to destroy cancer cells and shrink tumors</a:t>
            </a:r>
          </a:p>
          <a:p>
            <a:r>
              <a:rPr lang="en-US" dirty="0"/>
              <a:t>Also known as Radiation Oncology and Radiotherapy</a:t>
            </a:r>
          </a:p>
          <a:p>
            <a:r>
              <a:rPr lang="en-US" dirty="0"/>
              <a:t>Radiation works by making small breaks in the DNA inside cells . These breaks keep cancer cells from growing and dividing and cause them to die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425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95E32-0B66-1EC7-421C-9D2A0DA2D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30200"/>
            <a:ext cx="9944100" cy="787400"/>
          </a:xfrm>
        </p:spPr>
        <p:txBody>
          <a:bodyPr/>
          <a:lstStyle/>
          <a:p>
            <a:r>
              <a:rPr lang="en-US" dirty="0"/>
              <a:t>Goals of Radiation Therapy: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DCCBE-052A-C261-492D-C43AB1C68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300" y="1663700"/>
            <a:ext cx="10482580" cy="4407916"/>
          </a:xfrm>
        </p:spPr>
        <p:txBody>
          <a:bodyPr/>
          <a:lstStyle/>
          <a:p>
            <a:r>
              <a:rPr lang="en-US" sz="3600" dirty="0"/>
              <a:t>To cure or shrink early- stage cancer</a:t>
            </a:r>
          </a:p>
          <a:p>
            <a:r>
              <a:rPr lang="en-US" sz="3600" dirty="0"/>
              <a:t> To stop cancer from coming back (recurring) somewhere else</a:t>
            </a:r>
          </a:p>
          <a:p>
            <a:r>
              <a:rPr lang="en-US" sz="3600" dirty="0"/>
              <a:t>To treat symptoms caused by advanced cancer</a:t>
            </a:r>
          </a:p>
          <a:p>
            <a:r>
              <a:rPr lang="en-US" sz="3600" dirty="0"/>
              <a:t>To treat cancer that has recurred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35954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C623B-29DB-1B3B-EDF4-67EA8923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391" y="251792"/>
            <a:ext cx="10751489" cy="755374"/>
          </a:xfrm>
        </p:spPr>
        <p:txBody>
          <a:bodyPr/>
          <a:lstStyle/>
          <a:p>
            <a:r>
              <a:rPr lang="en-US" dirty="0"/>
              <a:t>Types of Radiation Therapy: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C2205-CF02-7189-5F78-C595C0B6C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171360"/>
            <a:ext cx="3739662" cy="2852000"/>
          </a:xfrm>
        </p:spPr>
        <p:txBody>
          <a:bodyPr/>
          <a:lstStyle/>
          <a:p>
            <a:r>
              <a:rPr lang="en-US" dirty="0"/>
              <a:t>External beam Radiation Therapy</a:t>
            </a:r>
          </a:p>
          <a:p>
            <a:r>
              <a:rPr lang="en-US" dirty="0"/>
              <a:t>Internal Radiation Therapy</a:t>
            </a:r>
          </a:p>
          <a:p>
            <a:r>
              <a:rPr lang="en-US" dirty="0"/>
              <a:t>Radioisotope or Radionuclide Therapy</a:t>
            </a:r>
          </a:p>
        </p:txBody>
      </p:sp>
      <p:pic>
        <p:nvPicPr>
          <p:cNvPr id="9" name="Picture 8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6CA803A9-EEA8-0BDA-8322-80C7CA56F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80" y="1171359"/>
            <a:ext cx="7174523" cy="507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494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84911-4DD4-302F-D5AF-809B8CE88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508000"/>
            <a:ext cx="114681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Side effects of Radiation Therapy: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99C21-45AD-BA34-173F-66EEB6915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5878" y="2054087"/>
            <a:ext cx="6361044" cy="2637184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Short –term side effects      </a:t>
            </a:r>
          </a:p>
          <a:p>
            <a:r>
              <a:rPr lang="en-US" sz="3600" dirty="0">
                <a:solidFill>
                  <a:srgbClr val="FF0000"/>
                </a:solidFill>
              </a:rPr>
              <a:t>Long –term  side effects  </a:t>
            </a:r>
          </a:p>
        </p:txBody>
      </p:sp>
    </p:spTree>
    <p:extLst>
      <p:ext uri="{BB962C8B-B14F-4D97-AF65-F5344CB8AC3E}">
        <p14:creationId xmlns:p14="http://schemas.microsoft.com/office/powerpoint/2010/main" val="3747313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72645-47E4-CCD2-9E19-4FF2D1ADB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Short–term  side effects: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2EE4D-73EB-CD72-AC74-42FD809C2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Fatigue and lethargy</a:t>
            </a:r>
          </a:p>
          <a:p>
            <a:r>
              <a:rPr lang="en-US" dirty="0"/>
              <a:t>Skin irritation ,including swelling, blisters and sunburned or tanned appearance</a:t>
            </a:r>
          </a:p>
          <a:p>
            <a:r>
              <a:rPr lang="en-US" dirty="0"/>
              <a:t>Effects specific to area of </a:t>
            </a:r>
            <a:r>
              <a:rPr lang="en-US" dirty="0" err="1"/>
              <a:t>treatment,such</a:t>
            </a:r>
            <a:r>
              <a:rPr lang="en-US" dirty="0"/>
              <a:t> as hair </a:t>
            </a:r>
            <a:r>
              <a:rPr lang="en-US" dirty="0" err="1"/>
              <a:t>loss,urinary</a:t>
            </a:r>
            <a:r>
              <a:rPr lang="en-US" dirty="0"/>
              <a:t> problems nausea, vomiting and diarrhea</a:t>
            </a:r>
          </a:p>
          <a:p>
            <a:r>
              <a:rPr lang="en-US" dirty="0"/>
              <a:t>Tissue inflammation</a:t>
            </a:r>
          </a:p>
          <a:p>
            <a:r>
              <a:rPr lang="en-US" dirty="0"/>
              <a:t>Sometimes a drop in the number of white blood cells or platelets</a:t>
            </a:r>
          </a:p>
        </p:txBody>
      </p:sp>
    </p:spTree>
    <p:extLst>
      <p:ext uri="{BB962C8B-B14F-4D97-AF65-F5344CB8AC3E}">
        <p14:creationId xmlns:p14="http://schemas.microsoft.com/office/powerpoint/2010/main" val="1157063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F1761-C7B0-D6E3-9C23-4E286D858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 –term  side effects: 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F6BA5-D4B8-5C92-79BC-47E3D30CF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Stiffening and restricted movement</a:t>
            </a:r>
          </a:p>
          <a:p>
            <a:r>
              <a:rPr lang="en-US" dirty="0"/>
              <a:t>Skin effects</a:t>
            </a:r>
          </a:p>
          <a:p>
            <a:r>
              <a:rPr lang="en-US" dirty="0"/>
              <a:t>Diarrhea and bleeding</a:t>
            </a:r>
          </a:p>
          <a:p>
            <a:r>
              <a:rPr lang="en-US" dirty="0"/>
              <a:t>Hormone problems</a:t>
            </a:r>
          </a:p>
          <a:p>
            <a:r>
              <a:rPr lang="en-US" dirty="0"/>
              <a:t>A second cancer caused by radiation exposure</a:t>
            </a:r>
          </a:p>
        </p:txBody>
      </p:sp>
    </p:spTree>
    <p:extLst>
      <p:ext uri="{BB962C8B-B14F-4D97-AF65-F5344CB8AC3E}">
        <p14:creationId xmlns:p14="http://schemas.microsoft.com/office/powerpoint/2010/main" val="817665309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DarkSeedLeftStep">
      <a:dk1>
        <a:srgbClr val="000000"/>
      </a:dk1>
      <a:lt1>
        <a:srgbClr val="FFFFFF"/>
      </a:lt1>
      <a:dk2>
        <a:srgbClr val="2D301B"/>
      </a:dk2>
      <a:lt2>
        <a:srgbClr val="F1F0F3"/>
      </a:lt2>
      <a:accent1>
        <a:srgbClr val="8DAA35"/>
      </a:accent1>
      <a:accent2>
        <a:srgbClr val="B69E2D"/>
      </a:accent2>
      <a:accent3>
        <a:srgbClr val="CF7B40"/>
      </a:accent3>
      <a:accent4>
        <a:srgbClr val="BE2F30"/>
      </a:accent4>
      <a:accent5>
        <a:srgbClr val="CF407D"/>
      </a:accent5>
      <a:accent6>
        <a:srgbClr val="BE2FA7"/>
      </a:accent6>
      <a:hlink>
        <a:srgbClr val="C4506E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6A877131435743BB8F5DA27FD5817A" ma:contentTypeVersion="2" ma:contentTypeDescription="Create a new document." ma:contentTypeScope="" ma:versionID="07025a99b3ca0ef715320a5ceb705cfd">
  <xsd:schema xmlns:xsd="http://www.w3.org/2001/XMLSchema" xmlns:xs="http://www.w3.org/2001/XMLSchema" xmlns:p="http://schemas.microsoft.com/office/2006/metadata/properties" xmlns:ns3="a24c09a6-c0b3-4a73-903a-1d8212fdeca9" targetNamespace="http://schemas.microsoft.com/office/2006/metadata/properties" ma:root="true" ma:fieldsID="f4b946b3ab5eb5417090d8f88fe70e31" ns3:_="">
    <xsd:import namespace="a24c09a6-c0b3-4a73-903a-1d8212fdeca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4c09a6-c0b3-4a73-903a-1d8212fdec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D4962CF-1FEF-4D83-B5F3-C9B4F74A570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7603D9-B1D8-4091-A666-7D6EA2F345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4c09a6-c0b3-4a73-903a-1d8212fdec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ABB597-4C3F-420F-A122-78D95F1E0C47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http://purl.org/dc/elements/1.1/"/>
    <ds:schemaRef ds:uri="a24c09a6-c0b3-4a73-903a-1d8212fdeca9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230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Avenir Next LT Pro</vt:lpstr>
      <vt:lpstr>GradientRiseVTI</vt:lpstr>
      <vt:lpstr>Radiation  Therapy</vt:lpstr>
      <vt:lpstr>Contents:</vt:lpstr>
      <vt:lpstr>Radiation Therapy:</vt:lpstr>
      <vt:lpstr>Goals of Radiation Therapy:</vt:lpstr>
      <vt:lpstr>Types of Radiation Therapy:</vt:lpstr>
      <vt:lpstr>Side effects of Radiation Therapy:</vt:lpstr>
      <vt:lpstr>Short–term  side effects: </vt:lpstr>
      <vt:lpstr>Long –term  side effects: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Radiation Safety Management</dc:title>
  <dc:creator>Svastik   Kanwar</dc:creator>
  <cp:lastModifiedBy>Svastik   Kanwar</cp:lastModifiedBy>
  <cp:revision>2</cp:revision>
  <dcterms:created xsi:type="dcterms:W3CDTF">2022-07-15T16:29:47Z</dcterms:created>
  <dcterms:modified xsi:type="dcterms:W3CDTF">2022-07-17T02:56:43Z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0x010100496A877131435743BB8F5DA27FD5817A</vt:lpwstr>
  </property>
</Properties>
</file>